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7" r:id="rId5"/>
    <p:sldId id="260" r:id="rId6"/>
    <p:sldId id="261" r:id="rId7"/>
    <p:sldId id="268" r:id="rId8"/>
    <p:sldId id="270" r:id="rId9"/>
    <p:sldId id="271" r:id="rId10"/>
    <p:sldId id="27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Segoe UI Light" panose="020B0502040204020203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9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2" d="100"/>
          <a:sy n="22" d="100"/>
        </p:scale>
        <p:origin x="2578" y="10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FMCG\City-wise%20split%20s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FMCG\City-wise%20split%20R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FMCG\Categor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09925810930991E-2"/>
          <c:y val="0.1431819845650483"/>
          <c:w val="0.97157019135581191"/>
          <c:h val="0.84569806178073892"/>
        </c:manualLayout>
      </c:layout>
      <c:pie3D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Count</c:v>
                </c:pt>
              </c:strCache>
            </c:strRef>
          </c:tx>
          <c:explosion val="6"/>
          <c:dPt>
            <c:idx val="0"/>
            <c:bubble3D val="0"/>
            <c:explosion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86AB-45E6-B98B-94040354DB82}"/>
              </c:ext>
            </c:extLst>
          </c:dPt>
          <c:dPt>
            <c:idx val="1"/>
            <c:bubble3D val="0"/>
            <c:explosion val="3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6AB-45E6-B98B-94040354DB82}"/>
              </c:ext>
            </c:extLst>
          </c:dPt>
          <c:dLbls>
            <c:dLbl>
              <c:idx val="0"/>
              <c:layout>
                <c:manualLayout>
                  <c:x val="-3.2919050111736847E-3"/>
                  <c:y val="0.275582475558483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AB-45E6-B98B-94040354DB82}"/>
                </c:ext>
              </c:extLst>
            </c:dLbl>
            <c:dLbl>
              <c:idx val="1"/>
              <c:layout>
                <c:manualLayout>
                  <c:x val="0"/>
                  <c:y val="-0.408174043987565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AB-45E6-B98B-94040354DB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Sheet3!$A$2:$A$3</c:f>
              <c:strCache>
                <c:ptCount val="2"/>
                <c:pt idx="0">
                  <c:v>P08</c:v>
                </c:pt>
                <c:pt idx="1">
                  <c:v>P14</c:v>
                </c:pt>
              </c:strCache>
            </c:strRef>
          </c:cat>
          <c:val>
            <c:numRef>
              <c:f>Sheet3!$B$2:$B$3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AB-45E6-B98B-94040354DB8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193691890208641"/>
          <c:y val="1.8547501645802791E-2"/>
          <c:w val="0.61011177350935619"/>
          <c:h val="0.968259720460608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Trivandrum</c:v>
                </c:pt>
                <c:pt idx="1">
                  <c:v>Vijayawada</c:v>
                </c:pt>
                <c:pt idx="2">
                  <c:v>Mangalore</c:v>
                </c:pt>
                <c:pt idx="3">
                  <c:v>Madurai</c:v>
                </c:pt>
                <c:pt idx="4">
                  <c:v>Mysuru</c:v>
                </c:pt>
                <c:pt idx="5">
                  <c:v>Coimbatore</c:v>
                </c:pt>
                <c:pt idx="6">
                  <c:v>Visakhapatnam</c:v>
                </c:pt>
                <c:pt idx="7">
                  <c:v>Hyderabad</c:v>
                </c:pt>
                <c:pt idx="8">
                  <c:v>Chennai</c:v>
                </c:pt>
                <c:pt idx="9">
                  <c:v>Bengaluru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7</c:v>
                </c:pt>
                <c:pt idx="8">
                  <c:v>8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A-4F06-934D-401D9A21FA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375469647"/>
        <c:axId val="375470127"/>
      </c:barChart>
      <c:catAx>
        <c:axId val="375469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70127"/>
        <c:crosses val="autoZero"/>
        <c:auto val="1"/>
        <c:lblAlgn val="ctr"/>
        <c:lblOffset val="100"/>
        <c:noMultiLvlLbl val="0"/>
      </c:catAx>
      <c:valAx>
        <c:axId val="375470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469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Before Promo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Sheet1!$C$3:$C$4</c:f>
              <c:strCache>
                <c:ptCount val="2"/>
                <c:pt idx="0">
                  <c:v>Sankrati</c:v>
                </c:pt>
                <c:pt idx="1">
                  <c:v>Diwali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58.13</c:v>
                </c:pt>
                <c:pt idx="1">
                  <c:v>82.57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82-4DA5-B813-826E2889C387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After Promo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Sheet1!$C$3:$C$4</c:f>
              <c:strCache>
                <c:ptCount val="2"/>
                <c:pt idx="0">
                  <c:v>Sankrati</c:v>
                </c:pt>
                <c:pt idx="1">
                  <c:v>Diwali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87.69</c:v>
                </c:pt>
                <c:pt idx="1">
                  <c:v>160.28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82-4DA5-B813-826E2889C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109423"/>
        <c:axId val="12110863"/>
      </c:barChart>
      <c:catAx>
        <c:axId val="12109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0863"/>
        <c:crosses val="autoZero"/>
        <c:auto val="1"/>
        <c:lblAlgn val="ctr"/>
        <c:lblOffset val="100"/>
        <c:noMultiLvlLbl val="0"/>
      </c:catAx>
      <c:valAx>
        <c:axId val="121108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0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Category!$B$1</c:f>
              <c:strCache>
                <c:ptCount val="1"/>
                <c:pt idx="0">
                  <c:v>Pctage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D279CA3-B6DC-4F81-B31D-2EF1291D579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14C-4E12-9BF8-4424FCDB56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59168E1-9CA1-4D9D-9848-FFB94BFB945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114C-4E12-9BF8-4424FCDB56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075120A-34DE-4AA4-B9AD-A5E1329DE90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14C-4E12-9BF8-4424FCDB56E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19DA448-7D9A-4780-9BCD-89242FE9D01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114C-4E12-9BF8-4424FCDB56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484B67A-7C5E-4A92-B033-F2DF387E399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14C-4E12-9BF8-4424FCDB5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Category!$A$2:$A$6</c:f>
              <c:strCache>
                <c:ptCount val="5"/>
                <c:pt idx="0">
                  <c:v>Grocery &amp; Staples</c:v>
                </c:pt>
                <c:pt idx="1">
                  <c:v>Personal Care</c:v>
                </c:pt>
                <c:pt idx="2">
                  <c:v>Combo1</c:v>
                </c:pt>
                <c:pt idx="3">
                  <c:v>Home Care</c:v>
                </c:pt>
                <c:pt idx="4">
                  <c:v>Home Appliances</c:v>
                </c:pt>
              </c:strCache>
            </c:strRef>
          </c:cat>
          <c:val>
            <c:numRef>
              <c:f>Category!$B$2:$B$6</c:f>
              <c:numCache>
                <c:formatCode>General</c:formatCode>
                <c:ptCount val="5"/>
                <c:pt idx="0">
                  <c:v>3587.1</c:v>
                </c:pt>
                <c:pt idx="1">
                  <c:v>6193</c:v>
                </c:pt>
                <c:pt idx="2">
                  <c:v>10033.6</c:v>
                </c:pt>
                <c:pt idx="3">
                  <c:v>23013.75</c:v>
                </c:pt>
                <c:pt idx="4">
                  <c:v>24277.95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Category!$C$2:$C$6</c15:f>
                <c15:dlblRangeCache>
                  <c:ptCount val="5"/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14C-4E12-9BF8-4424FCDB56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127663"/>
        <c:axId val="12128623"/>
      </c:barChart>
      <c:catAx>
        <c:axId val="12127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8623"/>
        <c:crosses val="autoZero"/>
        <c:auto val="1"/>
        <c:lblAlgn val="ctr"/>
        <c:lblOffset val="100"/>
        <c:noMultiLvlLbl val="0"/>
      </c:catAx>
      <c:valAx>
        <c:axId val="121286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27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22A3D-E60A-43B7-9309-25E2EB542AF5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A40B-D705-47D0-B447-DCCF111D88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04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0F629-10B7-800F-056C-3F94B73D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B43E4-4490-F28B-5B48-505758C1D2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9E36-EBE9-A5B3-0F8B-29ECF6005C3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F317DB-DD67-4D01-AFAF-1682D7FA77FD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304511" y="8297836"/>
            <a:ext cx="20897022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30214" y="2468946"/>
            <a:ext cx="7242027" cy="7389823"/>
          </a:xfrm>
          <a:custGeom>
            <a:avLst/>
            <a:gdLst/>
            <a:ahLst/>
            <a:cxnLst/>
            <a:rect l="l" t="t" r="r" b="b"/>
            <a:pathLst>
              <a:path w="6836858" h="6976385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 rot="-5400000">
            <a:off x="15621942" y="162023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010400" y="3667790"/>
            <a:ext cx="1324664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5198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AtliQ</a:t>
            </a:r>
            <a:r>
              <a:rPr lang="en-US" sz="1519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B52F8-26EC-949A-100B-0F31E549AA7B}"/>
              </a:ext>
            </a:extLst>
          </p:cNvPr>
          <p:cNvSpPr txBox="1"/>
          <p:nvPr/>
        </p:nvSpPr>
        <p:spPr>
          <a:xfrm>
            <a:off x="8077200" y="5430312"/>
            <a:ext cx="15697200" cy="1767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Ad-Hoc Request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DD23-5A69-29D7-7A8C-B1CB82CA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8E3EEE-90E7-24DF-6771-0CC8A3AAA8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9E8882F-89DB-9C1E-7F88-AAD0FB81CDDF}"/>
              </a:ext>
            </a:extLst>
          </p:cNvPr>
          <p:cNvSpPr txBox="1"/>
          <p:nvPr/>
        </p:nvSpPr>
        <p:spPr>
          <a:xfrm>
            <a:off x="1631006" y="110490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5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F83935A-A6B9-DD89-8831-147532EE54DE}"/>
              </a:ext>
            </a:extLst>
          </p:cNvPr>
          <p:cNvSpPr txBox="1"/>
          <p:nvPr/>
        </p:nvSpPr>
        <p:spPr>
          <a:xfrm>
            <a:off x="1631006" y="2476500"/>
            <a:ext cx="8187903" cy="4348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top 5 products ranked by Incremental Revenue Percentage (IR%) across all campaigns and include essential information including product name, category and IR%.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0D0B569-FB03-864E-2A9D-36A4689C7CCD}"/>
              </a:ext>
            </a:extLst>
          </p:cNvPr>
          <p:cNvSpPr txBox="1"/>
          <p:nvPr/>
        </p:nvSpPr>
        <p:spPr>
          <a:xfrm>
            <a:off x="1114858" y="6825191"/>
            <a:ext cx="7610654" cy="30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1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A6863-BA57-BD54-1517-EFA2373C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50" t="18014" r="42180" b="58889"/>
          <a:stretch>
            <a:fillRect/>
          </a:stretch>
        </p:blipFill>
        <p:spPr>
          <a:xfrm>
            <a:off x="9967095" y="2781300"/>
            <a:ext cx="7598229" cy="2897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EEFA6-116A-A163-5942-D8785965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83" t="17407" r="34583" b="54427"/>
          <a:stretch>
            <a:fillRect/>
          </a:stretch>
        </p:blipFill>
        <p:spPr>
          <a:xfrm>
            <a:off x="10000679" y="6057900"/>
            <a:ext cx="7598229" cy="28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2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569614" y="800100"/>
            <a:ext cx="1114877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2381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344%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935195-1E46-1A3E-97FD-72046797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492295"/>
              </p:ext>
            </p:extLst>
          </p:nvPr>
        </p:nvGraphicFramePr>
        <p:xfrm>
          <a:off x="3959801" y="4567272"/>
          <a:ext cx="10368396" cy="399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72396">
                  <a:extLst>
                    <a:ext uri="{9D8B030D-6E8A-4147-A177-3AD203B41FA5}">
                      <a16:colId xmlns:a16="http://schemas.microsoft.com/office/drawing/2014/main" val="2927477781"/>
                    </a:ext>
                  </a:extLst>
                </a:gridCol>
                <a:gridCol w="2588203">
                  <a:extLst>
                    <a:ext uri="{9D8B030D-6E8A-4147-A177-3AD203B41FA5}">
                      <a16:colId xmlns:a16="http://schemas.microsoft.com/office/drawing/2014/main" val="2340605987"/>
                    </a:ext>
                  </a:extLst>
                </a:gridCol>
                <a:gridCol w="1450397">
                  <a:extLst>
                    <a:ext uri="{9D8B030D-6E8A-4147-A177-3AD203B41FA5}">
                      <a16:colId xmlns:a16="http://schemas.microsoft.com/office/drawing/2014/main" val="818931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32220941"/>
                    </a:ext>
                  </a:extLst>
                </a:gridCol>
              </a:tblGrid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Name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ISU (%)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9537349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Atliq_waterproof_Immersion_Rod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Appliances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344.14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6088082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Atliq_Farm_Chakki_Atta (1KG)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Grocery &amp; Staples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343.87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133070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Atliq_Double_Bedsheet_set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Care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342.86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783741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Atliq_waterproof_Immersion_Rod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Appliances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341.77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2958411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Atliq_Double_Bedsheet_set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Care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341.3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54714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7879" y="6970652"/>
            <a:ext cx="5882722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https://codebasics.io/portfolio/Vigneshwaran-G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7878" y="6269319"/>
            <a:ext cx="8026983" cy="48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vigneshwaran1597@gmail.com</a:t>
            </a:r>
          </a:p>
        </p:txBody>
      </p:sp>
      <p:sp>
        <p:nvSpPr>
          <p:cNvPr id="5" name="Freeform 5"/>
          <p:cNvSpPr/>
          <p:nvPr/>
        </p:nvSpPr>
        <p:spPr>
          <a:xfrm>
            <a:off x="1794344" y="6316944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794344" y="7018277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794344" y="3989488"/>
            <a:ext cx="10048125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id="9" name="Freeform 9"/>
          <p:cNvSpPr/>
          <p:nvPr/>
        </p:nvSpPr>
        <p:spPr>
          <a:xfrm>
            <a:off x="-372258" y="-5775739"/>
            <a:ext cx="19003475" cy="8229600"/>
          </a:xfrm>
          <a:custGeom>
            <a:avLst/>
            <a:gdLst/>
            <a:ahLst/>
            <a:cxnLst/>
            <a:rect l="l" t="t" r="r" b="b"/>
            <a:pathLst>
              <a:path w="19003475" h="8229600">
                <a:moveTo>
                  <a:pt x="0" y="0"/>
                </a:moveTo>
                <a:lnTo>
                  <a:pt x="19003476" y="0"/>
                </a:lnTo>
                <a:lnTo>
                  <a:pt x="190034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5458" b="-6545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179038" y="1603369"/>
            <a:ext cx="7080262" cy="7080262"/>
            <a:chOff x="0" y="0"/>
            <a:chExt cx="12700000" cy="12700000"/>
          </a:xfrm>
        </p:grpSpPr>
        <p:sp>
          <p:nvSpPr>
            <p:cNvPr id="11" name="Freeform 11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l="-27080" r="-2708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989A8625-FFF2-4BBE-05D1-EE791377A7F8}"/>
              </a:ext>
            </a:extLst>
          </p:cNvPr>
          <p:cNvSpPr txBox="1"/>
          <p:nvPr/>
        </p:nvSpPr>
        <p:spPr>
          <a:xfrm>
            <a:off x="2727879" y="8156255"/>
            <a:ext cx="5882722" cy="486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DC9E3FC-436B-DAD8-2E5A-FF3E387C2043}"/>
              </a:ext>
            </a:extLst>
          </p:cNvPr>
          <p:cNvSpPr/>
          <p:nvPr/>
        </p:nvSpPr>
        <p:spPr>
          <a:xfrm>
            <a:off x="1794344" y="8203880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304511" y="8297836"/>
            <a:ext cx="20897022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946192" y="1655307"/>
            <a:ext cx="6836858" cy="6976385"/>
          </a:xfrm>
          <a:custGeom>
            <a:avLst/>
            <a:gdLst/>
            <a:ahLst/>
            <a:cxnLst/>
            <a:rect l="l" t="t" r="r" b="b"/>
            <a:pathLst>
              <a:path w="6836858" h="6976385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5400000">
            <a:off x="1202233" y="133255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506091" y="3300751"/>
            <a:ext cx="8018481" cy="39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87"/>
              </a:lnSpc>
            </a:pPr>
            <a:r>
              <a:rPr lang="en-US" sz="144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99877" y="1363788"/>
            <a:ext cx="7559423" cy="7559423"/>
            <a:chOff x="0" y="0"/>
            <a:chExt cx="12700000" cy="12700000"/>
          </a:xfrm>
        </p:grpSpPr>
        <p:sp>
          <p:nvSpPr>
            <p:cNvPr id="4" name="Freeform 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t="-30803" b="-3080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9414370" y="6358146"/>
            <a:ext cx="2369188" cy="2565066"/>
          </a:xfrm>
          <a:custGeom>
            <a:avLst/>
            <a:gdLst/>
            <a:ahLst/>
            <a:cxnLst/>
            <a:rect l="l" t="t" r="r" b="b"/>
            <a:pathLst>
              <a:path w="2369188" h="2565066">
                <a:moveTo>
                  <a:pt x="0" y="0"/>
                </a:moveTo>
                <a:lnTo>
                  <a:pt x="2369188" y="0"/>
                </a:lnTo>
                <a:lnTo>
                  <a:pt x="2369188" y="2565066"/>
                </a:lnTo>
                <a:lnTo>
                  <a:pt x="0" y="256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31007" y="1877360"/>
            <a:ext cx="6611408" cy="22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business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1007" y="4607259"/>
            <a:ext cx="6611408" cy="44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Atliq Mart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 retail giant with over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50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supermarkets in the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southern region of India. All the stores ran a massive promotions during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Diwali 2023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Sankranti 2024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their Atliq branded products.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9926" y="6226896"/>
            <a:ext cx="4149242" cy="3583436"/>
          </a:xfrm>
          <a:custGeom>
            <a:avLst/>
            <a:gdLst/>
            <a:ahLst/>
            <a:cxnLst/>
            <a:rect l="l" t="t" r="r" b="b"/>
            <a:pathLst>
              <a:path w="7356957" h="6353736">
                <a:moveTo>
                  <a:pt x="0" y="0"/>
                </a:moveTo>
                <a:lnTo>
                  <a:pt x="7356957" y="0"/>
                </a:lnTo>
                <a:lnTo>
                  <a:pt x="7356957" y="6353736"/>
                </a:lnTo>
                <a:lnTo>
                  <a:pt x="0" y="635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631007" y="1361250"/>
            <a:ext cx="8567081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67467" y="7277100"/>
            <a:ext cx="7055793" cy="1969788"/>
            <a:chOff x="0" y="-38100"/>
            <a:chExt cx="1801185" cy="52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1185" cy="485044"/>
            </a:xfrm>
            <a:custGeom>
              <a:avLst/>
              <a:gdLst/>
              <a:ahLst/>
              <a:cxnLst/>
              <a:rect l="l" t="t" r="r" b="b"/>
              <a:pathLst>
                <a:path w="1801185" h="485044">
                  <a:moveTo>
                    <a:pt x="57734" y="0"/>
                  </a:moveTo>
                  <a:lnTo>
                    <a:pt x="1743451" y="0"/>
                  </a:lnTo>
                  <a:cubicBezTo>
                    <a:pt x="1758763" y="0"/>
                    <a:pt x="1773448" y="6083"/>
                    <a:pt x="1784275" y="16910"/>
                  </a:cubicBezTo>
                  <a:cubicBezTo>
                    <a:pt x="1795102" y="27737"/>
                    <a:pt x="1801185" y="42422"/>
                    <a:pt x="1801185" y="57734"/>
                  </a:cubicBezTo>
                  <a:lnTo>
                    <a:pt x="1801185" y="427309"/>
                  </a:lnTo>
                  <a:cubicBezTo>
                    <a:pt x="1801185" y="459195"/>
                    <a:pt x="1775337" y="485044"/>
                    <a:pt x="1743451" y="485044"/>
                  </a:cubicBezTo>
                  <a:lnTo>
                    <a:pt x="57734" y="485044"/>
                  </a:lnTo>
                  <a:cubicBezTo>
                    <a:pt x="42422" y="485044"/>
                    <a:pt x="27737" y="478961"/>
                    <a:pt x="16910" y="468134"/>
                  </a:cubicBezTo>
                  <a:cubicBezTo>
                    <a:pt x="6083" y="457306"/>
                    <a:pt x="0" y="442621"/>
                    <a:pt x="0" y="427309"/>
                  </a:cubicBezTo>
                  <a:lnTo>
                    <a:pt x="0" y="57734"/>
                  </a:lnTo>
                  <a:cubicBezTo>
                    <a:pt x="0" y="42422"/>
                    <a:pt x="6083" y="27737"/>
                    <a:pt x="16910" y="16910"/>
                  </a:cubicBezTo>
                  <a:cubicBezTo>
                    <a:pt x="27737" y="6083"/>
                    <a:pt x="42422" y="0"/>
                    <a:pt x="57734" y="0"/>
                  </a:cubicBezTo>
                  <a:close/>
                </a:path>
              </a:pathLst>
            </a:custGeom>
            <a:solidFill>
              <a:srgbClr val="266A7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01185" cy="523144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2000" b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Do: </a:t>
              </a:r>
              <a:r>
                <a:rPr lang="en-GB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data using the MySQL database, run &amp; </a:t>
              </a:r>
              <a:r>
                <a:rPr lang="en-GB" sz="20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analyze</a:t>
              </a:r>
              <a:r>
                <a:rPr lang="en-GB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ad-hoc requests from the Sales Director, and deliver actionable insights to stakeholders.</a:t>
              </a:r>
              <a:endPara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1006" y="3009900"/>
            <a:ext cx="6838875" cy="270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400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Sales Director wants to understand which </a:t>
            </a:r>
            <a:r>
              <a:rPr lang="en-US" sz="2400" b="1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promotions</a:t>
            </a:r>
            <a:r>
              <a:rPr lang="en-US" sz="2400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did well and which did not so that they can make informed decisions for their next promotional period.</a:t>
            </a:r>
          </a:p>
        </p:txBody>
      </p:sp>
      <p:pic>
        <p:nvPicPr>
          <p:cNvPr id="1042" name="Picture 18" descr="50 Percent PNGs for Free Download">
            <a:extLst>
              <a:ext uri="{FF2B5EF4-FFF2-40B4-BE49-F238E27FC236}">
                <a16:creationId xmlns:a16="http://schemas.microsoft.com/office/drawing/2014/main" id="{05C61496-CF92-811C-0303-0E83AE6A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357" y="1674142"/>
            <a:ext cx="3020786" cy="193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25 PNGs for Free Download">
            <a:extLst>
              <a:ext uri="{FF2B5EF4-FFF2-40B4-BE49-F238E27FC236}">
                <a16:creationId xmlns:a16="http://schemas.microsoft.com/office/drawing/2014/main" id="{5CD63A31-82FB-60DC-CDD9-7E7334E0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371" y="3433725"/>
            <a:ext cx="4939477" cy="32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82198A-E8DF-C5E9-6A20-4A825522E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3862" y="1633784"/>
            <a:ext cx="2061864" cy="1459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ADA41-99A1-C736-7933-9258A7ACF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357" y="3094968"/>
            <a:ext cx="3429000" cy="3429000"/>
          </a:xfrm>
          <a:prstGeom prst="rect">
            <a:avLst/>
          </a:prstGeom>
        </p:spPr>
      </p:pic>
      <p:pic>
        <p:nvPicPr>
          <p:cNvPr id="1052" name="Picture 28" descr="2+ Thousand 33% Off Royalty-Free Images, Stock Photos &amp; Pictures |  Shutterstock">
            <a:extLst>
              <a:ext uri="{FF2B5EF4-FFF2-40B4-BE49-F238E27FC236}">
                <a16:creationId xmlns:a16="http://schemas.microsoft.com/office/drawing/2014/main" id="{09D72151-641A-E8E7-7168-C32032051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1" b="10264"/>
          <a:stretch>
            <a:fillRect/>
          </a:stretch>
        </p:blipFill>
        <p:spPr bwMode="auto">
          <a:xfrm>
            <a:off x="12675619" y="1639941"/>
            <a:ext cx="3173981" cy="15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">
            <a:extLst>
              <a:ext uri="{FF2B5EF4-FFF2-40B4-BE49-F238E27FC236}">
                <a16:creationId xmlns:a16="http://schemas.microsoft.com/office/drawing/2014/main" id="{37C941AD-D06E-D3CB-4728-2F4702B1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0426353" cy="10287000"/>
          </a:xfrm>
          <a:prstGeom prst="rect">
            <a:avLst/>
          </a:prstGeom>
          <a:solidFill>
            <a:schemeClr val="accent5">
              <a:lumMod val="75000"/>
              <a:alpha val="86000"/>
            </a:schemeClr>
          </a:solidFill>
          <a:ln cap="flat">
            <a:noFill/>
            <a:prstDash val="solid"/>
          </a:ln>
        </p:spPr>
        <p:txBody>
          <a:bodyPr vert="horz" wrap="square" lIns="137160" tIns="68580" rIns="137160" bIns="68580" anchor="ctr" anchorCtr="1" compatLnSpc="1">
            <a:noAutofit/>
          </a:bodyPr>
          <a:lstStyle/>
          <a:p>
            <a:pPr algn="ctr" defTabSz="13716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7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5" name="TextBox 101">
            <a:extLst>
              <a:ext uri="{FF2B5EF4-FFF2-40B4-BE49-F238E27FC236}">
                <a16:creationId xmlns:a16="http://schemas.microsoft.com/office/drawing/2014/main" id="{B26BEEC3-2407-D2CD-EDEE-9C199E5FBCC2}"/>
              </a:ext>
            </a:extLst>
          </p:cNvPr>
          <p:cNvSpPr txBox="1"/>
          <p:nvPr/>
        </p:nvSpPr>
        <p:spPr>
          <a:xfrm>
            <a:off x="639840" y="1989139"/>
            <a:ext cx="5227559" cy="768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The </a:t>
            </a: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dimension tables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 contain details related to promotion campaigns, store information, and Atliq product attributes.</a:t>
            </a: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chemeClr val="bg1"/>
              </a:solidFill>
              <a:latin typeface="Segoe UI Light" pitchFamily="34"/>
              <a:cs typeface="Segoe UI Light" pitchFamily="34"/>
            </a:endParaRP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Fact table 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captures transaction details with respective to quantity sold (before &amp; after promotional period), base price and offer types</a:t>
            </a: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chemeClr val="bg1"/>
              </a:solidFill>
              <a:latin typeface="Segoe UI Light" pitchFamily="34"/>
              <a:cs typeface="Segoe UI Light" pitchFamily="34"/>
            </a:endParaRP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An </a:t>
            </a: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entity-relationship diagram (ERD) 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has been created to define the relationships between the fact table and the dimension tables</a:t>
            </a:r>
          </a:p>
        </p:txBody>
      </p:sp>
      <p:sp>
        <p:nvSpPr>
          <p:cNvPr id="6" name="TextBox 102">
            <a:extLst>
              <a:ext uri="{FF2B5EF4-FFF2-40B4-BE49-F238E27FC236}">
                <a16:creationId xmlns:a16="http://schemas.microsoft.com/office/drawing/2014/main" id="{18A487C5-3ED1-221C-C5C8-CA340CF9488C}"/>
              </a:ext>
            </a:extLst>
          </p:cNvPr>
          <p:cNvSpPr txBox="1"/>
          <p:nvPr/>
        </p:nvSpPr>
        <p:spPr>
          <a:xfrm>
            <a:off x="971832" y="574343"/>
            <a:ext cx="4502496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defTabSz="1371600">
              <a:tabLst>
                <a:tab pos="52149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dirty="0">
                <a:solidFill>
                  <a:srgbClr val="FFFFFF"/>
                </a:solidFill>
                <a:latin typeface="Century Gothic" pitchFamily="34"/>
              </a:rPr>
              <a:t>APPROACH</a:t>
            </a:r>
          </a:p>
        </p:txBody>
      </p:sp>
      <p:cxnSp>
        <p:nvCxnSpPr>
          <p:cNvPr id="7" name="Straight Connector 104">
            <a:extLst>
              <a:ext uri="{FF2B5EF4-FFF2-40B4-BE49-F238E27FC236}">
                <a16:creationId xmlns:a16="http://schemas.microsoft.com/office/drawing/2014/main" id="{DDDB3BF6-4D5D-5432-9E02-0AEC79154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28520" y="1638300"/>
            <a:ext cx="2194560" cy="0"/>
          </a:xfrm>
          <a:prstGeom prst="straightConnector1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</p:cxnSp>
      <p:grpSp>
        <p:nvGrpSpPr>
          <p:cNvPr id="8" name="Group 33">
            <a:extLst>
              <a:ext uri="{FF2B5EF4-FFF2-40B4-BE49-F238E27FC236}">
                <a16:creationId xmlns:a16="http://schemas.microsoft.com/office/drawing/2014/main" id="{FEF32EA2-A97E-47FF-50FE-B17509B03BD9}"/>
              </a:ext>
            </a:extLst>
          </p:cNvPr>
          <p:cNvGrpSpPr/>
          <p:nvPr/>
        </p:nvGrpSpPr>
        <p:grpSpPr>
          <a:xfrm>
            <a:off x="13321597" y="5431632"/>
            <a:ext cx="621719" cy="295593"/>
            <a:chOff x="8881064" y="3621088"/>
            <a:chExt cx="414479" cy="19706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4232874-1C1A-2A90-D693-0D59277F15FB}"/>
                </a:ext>
              </a:extLst>
            </p:cNvPr>
            <p:cNvSpPr/>
            <p:nvPr/>
          </p:nvSpPr>
          <p:spPr>
            <a:xfrm>
              <a:off x="8881064" y="3621088"/>
              <a:ext cx="414479" cy="1970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48"/>
                <a:gd name="f7" fmla="val 970"/>
                <a:gd name="f8" fmla="val 1831"/>
                <a:gd name="f9" fmla="val 1711"/>
                <a:gd name="f10" fmla="val 1613"/>
                <a:gd name="f11" fmla="val 97"/>
                <a:gd name="f12" fmla="val 217"/>
                <a:gd name="f13" fmla="val 261"/>
                <a:gd name="f14" fmla="val 1626"/>
                <a:gd name="f15" fmla="val 302"/>
                <a:gd name="f16" fmla="val 1648"/>
                <a:gd name="f17" fmla="val 336"/>
                <a:gd name="f18" fmla="val 1413"/>
                <a:gd name="f19" fmla="val 571"/>
                <a:gd name="f20" fmla="val 1379"/>
                <a:gd name="f21" fmla="val 548"/>
                <a:gd name="f22" fmla="val 1339"/>
                <a:gd name="f23" fmla="val 535"/>
                <a:gd name="f24" fmla="val 1295"/>
                <a:gd name="f25" fmla="val 1250"/>
                <a:gd name="f26" fmla="val 1207"/>
                <a:gd name="f27" fmla="val 549"/>
                <a:gd name="f28" fmla="val 1173"/>
                <a:gd name="f29" fmla="val 573"/>
                <a:gd name="f30" fmla="val 935"/>
                <a:gd name="f31" fmla="val 958"/>
                <a:gd name="f32" fmla="val 971"/>
                <a:gd name="f33" fmla="val 873"/>
                <a:gd name="f34" fmla="val 753"/>
                <a:gd name="f35" fmla="val 633"/>
                <a:gd name="f36" fmla="val 536"/>
                <a:gd name="f37" fmla="val 98"/>
                <a:gd name="f38" fmla="val 337"/>
                <a:gd name="f39" fmla="val 435"/>
                <a:gd name="f40" fmla="val 709"/>
                <a:gd name="f41" fmla="val 422"/>
                <a:gd name="f42" fmla="val 668"/>
                <a:gd name="f43" fmla="val 400"/>
                <a:gd name="f44" fmla="val 634"/>
                <a:gd name="f45" fmla="val 635"/>
                <a:gd name="f46" fmla="val 399"/>
                <a:gd name="f47" fmla="val 669"/>
                <a:gd name="f48" fmla="val 797"/>
                <a:gd name="f49" fmla="val 838"/>
                <a:gd name="f50" fmla="val 872"/>
                <a:gd name="f51" fmla="val 1110"/>
                <a:gd name="f52" fmla="val 638"/>
                <a:gd name="f53" fmla="val 1090"/>
                <a:gd name="f54" fmla="val 671"/>
                <a:gd name="f55" fmla="val 1077"/>
                <a:gd name="f56" fmla="val 711"/>
                <a:gd name="f57" fmla="val 1175"/>
                <a:gd name="f58" fmla="val 1415"/>
                <a:gd name="f59" fmla="val 1512"/>
                <a:gd name="f60" fmla="val 1499"/>
                <a:gd name="f61" fmla="val 1477"/>
                <a:gd name="f62" fmla="val 1712"/>
                <a:gd name="f63" fmla="val 1746"/>
                <a:gd name="f64" fmla="val 1787"/>
                <a:gd name="f65" fmla="val 1950"/>
                <a:gd name="f66" fmla="val 880"/>
                <a:gd name="f67" fmla="val 147"/>
                <a:gd name="f68" fmla="val 90"/>
                <a:gd name="f69" fmla="val 823"/>
                <a:gd name="f70" fmla="val 682"/>
                <a:gd name="f71" fmla="val 625"/>
                <a:gd name="f72" fmla="val 288"/>
                <a:gd name="f73" fmla="val 345"/>
                <a:gd name="f74" fmla="val 683"/>
                <a:gd name="f75" fmla="val 626"/>
                <a:gd name="f76" fmla="val 881"/>
                <a:gd name="f77" fmla="val 1225"/>
                <a:gd name="f78" fmla="val 1167"/>
                <a:gd name="f79" fmla="val 1365"/>
                <a:gd name="f80" fmla="val 1422"/>
                <a:gd name="f81" fmla="val 1760"/>
                <a:gd name="f82" fmla="val 1703"/>
                <a:gd name="f83" fmla="val 1901"/>
                <a:gd name="f84" fmla="val 1958"/>
                <a:gd name="f85" fmla="+- 0 0 -90"/>
                <a:gd name="f86" fmla="*/ f3 1 2048"/>
                <a:gd name="f87" fmla="*/ f4 1 970"/>
                <a:gd name="f88" fmla="+- f7 0 f5"/>
                <a:gd name="f89" fmla="+- f6 0 f5"/>
                <a:gd name="f90" fmla="*/ f85 f0 1"/>
                <a:gd name="f91" fmla="*/ f89 1 2048"/>
                <a:gd name="f92" fmla="*/ f88 1 970"/>
                <a:gd name="f93" fmla="*/ 1831 f89 1"/>
                <a:gd name="f94" fmla="*/ 0 f88 1"/>
                <a:gd name="f95" fmla="*/ 1613 f89 1"/>
                <a:gd name="f96" fmla="*/ 217 f88 1"/>
                <a:gd name="f97" fmla="*/ 1648 f89 1"/>
                <a:gd name="f98" fmla="*/ 336 f88 1"/>
                <a:gd name="f99" fmla="*/ 1413 f89 1"/>
                <a:gd name="f100" fmla="*/ 571 f88 1"/>
                <a:gd name="f101" fmla="*/ 1295 f89 1"/>
                <a:gd name="f102" fmla="*/ 535 f88 1"/>
                <a:gd name="f103" fmla="*/ 1173 f89 1"/>
                <a:gd name="f104" fmla="*/ 573 f88 1"/>
                <a:gd name="f105" fmla="*/ 935 f89 1"/>
                <a:gd name="f106" fmla="*/ 971 f89 1"/>
                <a:gd name="f107" fmla="*/ 753 f89 1"/>
                <a:gd name="f108" fmla="*/ 536 f89 1"/>
                <a:gd name="f109" fmla="*/ 571 f89 1"/>
                <a:gd name="f110" fmla="*/ 336 f89 1"/>
                <a:gd name="f111" fmla="*/ 217 f89 1"/>
                <a:gd name="f112" fmla="*/ 0 f89 1"/>
                <a:gd name="f113" fmla="*/ 753 f88 1"/>
                <a:gd name="f114" fmla="*/ 970 f88 1"/>
                <a:gd name="f115" fmla="*/ 435 f89 1"/>
                <a:gd name="f116" fmla="*/ 400 f89 1"/>
                <a:gd name="f117" fmla="*/ 634 f88 1"/>
                <a:gd name="f118" fmla="*/ 635 f89 1"/>
                <a:gd name="f119" fmla="*/ 399 f88 1"/>
                <a:gd name="f120" fmla="*/ 435 f88 1"/>
                <a:gd name="f121" fmla="*/ 872 f89 1"/>
                <a:gd name="f122" fmla="*/ 1110 f89 1"/>
                <a:gd name="f123" fmla="*/ 638 f88 1"/>
                <a:gd name="f124" fmla="*/ 1077 f89 1"/>
                <a:gd name="f125" fmla="*/ 1512 f89 1"/>
                <a:gd name="f126" fmla="*/ 1477 f89 1"/>
                <a:gd name="f127" fmla="*/ 1712 f89 1"/>
                <a:gd name="f128" fmla="*/ 2048 f89 1"/>
                <a:gd name="f129" fmla="*/ 880 f88 1"/>
                <a:gd name="f130" fmla="*/ 90 f89 1"/>
                <a:gd name="f131" fmla="*/ 625 f88 1"/>
                <a:gd name="f132" fmla="*/ 345 f89 1"/>
                <a:gd name="f133" fmla="*/ 345 f88 1"/>
                <a:gd name="f134" fmla="*/ 626 f89 1"/>
                <a:gd name="f135" fmla="*/ 90 f88 1"/>
                <a:gd name="f136" fmla="*/ 881 f89 1"/>
                <a:gd name="f137" fmla="*/ 1167 f89 1"/>
                <a:gd name="f138" fmla="*/ 1422 f89 1"/>
                <a:gd name="f139" fmla="*/ 1703 f89 1"/>
                <a:gd name="f140" fmla="*/ 1958 f89 1"/>
                <a:gd name="f141" fmla="*/ f90 1 f2"/>
                <a:gd name="f142" fmla="*/ f93 1 2048"/>
                <a:gd name="f143" fmla="*/ f94 1 970"/>
                <a:gd name="f144" fmla="*/ f95 1 2048"/>
                <a:gd name="f145" fmla="*/ f96 1 970"/>
                <a:gd name="f146" fmla="*/ f97 1 2048"/>
                <a:gd name="f147" fmla="*/ f98 1 970"/>
                <a:gd name="f148" fmla="*/ f99 1 2048"/>
                <a:gd name="f149" fmla="*/ f100 1 970"/>
                <a:gd name="f150" fmla="*/ f101 1 2048"/>
                <a:gd name="f151" fmla="*/ f102 1 970"/>
                <a:gd name="f152" fmla="*/ f103 1 2048"/>
                <a:gd name="f153" fmla="*/ f104 1 970"/>
                <a:gd name="f154" fmla="*/ f105 1 2048"/>
                <a:gd name="f155" fmla="*/ f106 1 2048"/>
                <a:gd name="f156" fmla="*/ f107 1 2048"/>
                <a:gd name="f157" fmla="*/ f108 1 2048"/>
                <a:gd name="f158" fmla="*/ f109 1 2048"/>
                <a:gd name="f159" fmla="*/ f110 1 2048"/>
                <a:gd name="f160" fmla="*/ f111 1 2048"/>
                <a:gd name="f161" fmla="*/ f112 1 2048"/>
                <a:gd name="f162" fmla="*/ f113 1 970"/>
                <a:gd name="f163" fmla="*/ f114 1 970"/>
                <a:gd name="f164" fmla="*/ f115 1 2048"/>
                <a:gd name="f165" fmla="*/ f116 1 2048"/>
                <a:gd name="f166" fmla="*/ f117 1 970"/>
                <a:gd name="f167" fmla="*/ f118 1 2048"/>
                <a:gd name="f168" fmla="*/ f119 1 970"/>
                <a:gd name="f169" fmla="*/ f120 1 970"/>
                <a:gd name="f170" fmla="*/ f121 1 2048"/>
                <a:gd name="f171" fmla="*/ f122 1 2048"/>
                <a:gd name="f172" fmla="*/ f123 1 970"/>
                <a:gd name="f173" fmla="*/ f124 1 2048"/>
                <a:gd name="f174" fmla="*/ f125 1 2048"/>
                <a:gd name="f175" fmla="*/ f126 1 2048"/>
                <a:gd name="f176" fmla="*/ f127 1 2048"/>
                <a:gd name="f177" fmla="*/ f128 1 2048"/>
                <a:gd name="f178" fmla="*/ f129 1 970"/>
                <a:gd name="f179" fmla="*/ f130 1 2048"/>
                <a:gd name="f180" fmla="*/ f131 1 970"/>
                <a:gd name="f181" fmla="*/ f132 1 2048"/>
                <a:gd name="f182" fmla="*/ f133 1 970"/>
                <a:gd name="f183" fmla="*/ f134 1 2048"/>
                <a:gd name="f184" fmla="*/ f135 1 970"/>
                <a:gd name="f185" fmla="*/ f136 1 2048"/>
                <a:gd name="f186" fmla="*/ f137 1 2048"/>
                <a:gd name="f187" fmla="*/ f138 1 2048"/>
                <a:gd name="f188" fmla="*/ f139 1 2048"/>
                <a:gd name="f189" fmla="*/ f140 1 2048"/>
                <a:gd name="f190" fmla="*/ 0 1 f91"/>
                <a:gd name="f191" fmla="*/ f6 1 f91"/>
                <a:gd name="f192" fmla="*/ 0 1 f92"/>
                <a:gd name="f193" fmla="*/ f7 1 f92"/>
                <a:gd name="f194" fmla="+- f141 0 f1"/>
                <a:gd name="f195" fmla="*/ f142 1 f91"/>
                <a:gd name="f196" fmla="*/ f143 1 f92"/>
                <a:gd name="f197" fmla="*/ f144 1 f91"/>
                <a:gd name="f198" fmla="*/ f145 1 f92"/>
                <a:gd name="f199" fmla="*/ f146 1 f91"/>
                <a:gd name="f200" fmla="*/ f147 1 f92"/>
                <a:gd name="f201" fmla="*/ f148 1 f91"/>
                <a:gd name="f202" fmla="*/ f149 1 f92"/>
                <a:gd name="f203" fmla="*/ f150 1 f91"/>
                <a:gd name="f204" fmla="*/ f151 1 f92"/>
                <a:gd name="f205" fmla="*/ f152 1 f91"/>
                <a:gd name="f206" fmla="*/ f153 1 f92"/>
                <a:gd name="f207" fmla="*/ f154 1 f91"/>
                <a:gd name="f208" fmla="*/ f155 1 f91"/>
                <a:gd name="f209" fmla="*/ f156 1 f91"/>
                <a:gd name="f210" fmla="*/ f157 1 f91"/>
                <a:gd name="f211" fmla="*/ f158 1 f91"/>
                <a:gd name="f212" fmla="*/ f159 1 f91"/>
                <a:gd name="f213" fmla="*/ f160 1 f91"/>
                <a:gd name="f214" fmla="*/ f161 1 f91"/>
                <a:gd name="f215" fmla="*/ f162 1 f92"/>
                <a:gd name="f216" fmla="*/ f163 1 f92"/>
                <a:gd name="f217" fmla="*/ f164 1 f91"/>
                <a:gd name="f218" fmla="*/ f165 1 f91"/>
                <a:gd name="f219" fmla="*/ f166 1 f92"/>
                <a:gd name="f220" fmla="*/ f167 1 f91"/>
                <a:gd name="f221" fmla="*/ f168 1 f92"/>
                <a:gd name="f222" fmla="*/ f169 1 f92"/>
                <a:gd name="f223" fmla="*/ f170 1 f91"/>
                <a:gd name="f224" fmla="*/ f171 1 f91"/>
                <a:gd name="f225" fmla="*/ f172 1 f92"/>
                <a:gd name="f226" fmla="*/ f173 1 f91"/>
                <a:gd name="f227" fmla="*/ f174 1 f91"/>
                <a:gd name="f228" fmla="*/ f175 1 f91"/>
                <a:gd name="f229" fmla="*/ f176 1 f91"/>
                <a:gd name="f230" fmla="*/ f177 1 f91"/>
                <a:gd name="f231" fmla="*/ f178 1 f92"/>
                <a:gd name="f232" fmla="*/ f179 1 f91"/>
                <a:gd name="f233" fmla="*/ f180 1 f92"/>
                <a:gd name="f234" fmla="*/ f181 1 f91"/>
                <a:gd name="f235" fmla="*/ f182 1 f92"/>
                <a:gd name="f236" fmla="*/ f183 1 f91"/>
                <a:gd name="f237" fmla="*/ f184 1 f92"/>
                <a:gd name="f238" fmla="*/ f185 1 f91"/>
                <a:gd name="f239" fmla="*/ f186 1 f91"/>
                <a:gd name="f240" fmla="*/ f187 1 f91"/>
                <a:gd name="f241" fmla="*/ f188 1 f91"/>
                <a:gd name="f242" fmla="*/ f189 1 f91"/>
                <a:gd name="f243" fmla="*/ f190 f86 1"/>
                <a:gd name="f244" fmla="*/ f191 f86 1"/>
                <a:gd name="f245" fmla="*/ f193 f87 1"/>
                <a:gd name="f246" fmla="*/ f192 f87 1"/>
                <a:gd name="f247" fmla="*/ f195 f86 1"/>
                <a:gd name="f248" fmla="*/ f196 f87 1"/>
                <a:gd name="f249" fmla="*/ f197 f86 1"/>
                <a:gd name="f250" fmla="*/ f198 f87 1"/>
                <a:gd name="f251" fmla="*/ f199 f86 1"/>
                <a:gd name="f252" fmla="*/ f200 f87 1"/>
                <a:gd name="f253" fmla="*/ f201 f86 1"/>
                <a:gd name="f254" fmla="*/ f202 f87 1"/>
                <a:gd name="f255" fmla="*/ f203 f86 1"/>
                <a:gd name="f256" fmla="*/ f204 f87 1"/>
                <a:gd name="f257" fmla="*/ f205 f86 1"/>
                <a:gd name="f258" fmla="*/ f206 f87 1"/>
                <a:gd name="f259" fmla="*/ f207 f86 1"/>
                <a:gd name="f260" fmla="*/ f208 f86 1"/>
                <a:gd name="f261" fmla="*/ f209 f86 1"/>
                <a:gd name="f262" fmla="*/ f210 f86 1"/>
                <a:gd name="f263" fmla="*/ f211 f86 1"/>
                <a:gd name="f264" fmla="*/ f212 f86 1"/>
                <a:gd name="f265" fmla="*/ f213 f86 1"/>
                <a:gd name="f266" fmla="*/ f214 f86 1"/>
                <a:gd name="f267" fmla="*/ f215 f87 1"/>
                <a:gd name="f268" fmla="*/ f216 f87 1"/>
                <a:gd name="f269" fmla="*/ f217 f86 1"/>
                <a:gd name="f270" fmla="*/ f218 f86 1"/>
                <a:gd name="f271" fmla="*/ f219 f87 1"/>
                <a:gd name="f272" fmla="*/ f220 f86 1"/>
                <a:gd name="f273" fmla="*/ f221 f87 1"/>
                <a:gd name="f274" fmla="*/ f222 f87 1"/>
                <a:gd name="f275" fmla="*/ f223 f86 1"/>
                <a:gd name="f276" fmla="*/ f224 f86 1"/>
                <a:gd name="f277" fmla="*/ f225 f87 1"/>
                <a:gd name="f278" fmla="*/ f226 f86 1"/>
                <a:gd name="f279" fmla="*/ f227 f86 1"/>
                <a:gd name="f280" fmla="*/ f228 f86 1"/>
                <a:gd name="f281" fmla="*/ f229 f86 1"/>
                <a:gd name="f282" fmla="*/ f230 f86 1"/>
                <a:gd name="f283" fmla="*/ f231 f87 1"/>
                <a:gd name="f284" fmla="*/ f232 f86 1"/>
                <a:gd name="f285" fmla="*/ f233 f87 1"/>
                <a:gd name="f286" fmla="*/ f234 f86 1"/>
                <a:gd name="f287" fmla="*/ f235 f87 1"/>
                <a:gd name="f288" fmla="*/ f236 f86 1"/>
                <a:gd name="f289" fmla="*/ f237 f87 1"/>
                <a:gd name="f290" fmla="*/ f238 f86 1"/>
                <a:gd name="f291" fmla="*/ f239 f86 1"/>
                <a:gd name="f292" fmla="*/ f240 f86 1"/>
                <a:gd name="f293" fmla="*/ f241 f86 1"/>
                <a:gd name="f294" fmla="*/ f242 f8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4">
                  <a:pos x="f247" y="f248"/>
                </a:cxn>
                <a:cxn ang="f194">
                  <a:pos x="f249" y="f250"/>
                </a:cxn>
                <a:cxn ang="f194">
                  <a:pos x="f251" y="f252"/>
                </a:cxn>
                <a:cxn ang="f194">
                  <a:pos x="f253" y="f254"/>
                </a:cxn>
                <a:cxn ang="f194">
                  <a:pos x="f255" y="f256"/>
                </a:cxn>
                <a:cxn ang="f194">
                  <a:pos x="f257" y="f258"/>
                </a:cxn>
                <a:cxn ang="f194">
                  <a:pos x="f259" y="f252"/>
                </a:cxn>
                <a:cxn ang="f194">
                  <a:pos x="f260" y="f250"/>
                </a:cxn>
                <a:cxn ang="f194">
                  <a:pos x="f261" y="f248"/>
                </a:cxn>
                <a:cxn ang="f194">
                  <a:pos x="f262" y="f250"/>
                </a:cxn>
                <a:cxn ang="f194">
                  <a:pos x="f263" y="f252"/>
                </a:cxn>
                <a:cxn ang="f194">
                  <a:pos x="f264" y="f254"/>
                </a:cxn>
                <a:cxn ang="f194">
                  <a:pos x="f265" y="f256"/>
                </a:cxn>
                <a:cxn ang="f194">
                  <a:pos x="f266" y="f267"/>
                </a:cxn>
                <a:cxn ang="f194">
                  <a:pos x="f265" y="f268"/>
                </a:cxn>
                <a:cxn ang="f194">
                  <a:pos x="f269" y="f267"/>
                </a:cxn>
                <a:cxn ang="f194">
                  <a:pos x="f270" y="f271"/>
                </a:cxn>
                <a:cxn ang="f194">
                  <a:pos x="f272" y="f273"/>
                </a:cxn>
                <a:cxn ang="f194">
                  <a:pos x="f261" y="f274"/>
                </a:cxn>
                <a:cxn ang="f194">
                  <a:pos x="f275" y="f273"/>
                </a:cxn>
                <a:cxn ang="f194">
                  <a:pos x="f276" y="f277"/>
                </a:cxn>
                <a:cxn ang="f194">
                  <a:pos x="f278" y="f267"/>
                </a:cxn>
                <a:cxn ang="f194">
                  <a:pos x="f255" y="f268"/>
                </a:cxn>
                <a:cxn ang="f194">
                  <a:pos x="f279" y="f267"/>
                </a:cxn>
                <a:cxn ang="f194">
                  <a:pos x="f280" y="f271"/>
                </a:cxn>
                <a:cxn ang="f194">
                  <a:pos x="f281" y="f273"/>
                </a:cxn>
                <a:cxn ang="f194">
                  <a:pos x="f247" y="f274"/>
                </a:cxn>
                <a:cxn ang="f194">
                  <a:pos x="f282" y="f250"/>
                </a:cxn>
                <a:cxn ang="f194">
                  <a:pos x="f247" y="f248"/>
                </a:cxn>
                <a:cxn ang="f194">
                  <a:pos x="f265" y="f283"/>
                </a:cxn>
                <a:cxn ang="f194">
                  <a:pos x="f284" y="f267"/>
                </a:cxn>
                <a:cxn ang="f194">
                  <a:pos x="f265" y="f285"/>
                </a:cxn>
                <a:cxn ang="f194">
                  <a:pos x="f286" y="f267"/>
                </a:cxn>
                <a:cxn ang="f194">
                  <a:pos x="f265" y="f283"/>
                </a:cxn>
                <a:cxn ang="f194">
                  <a:pos x="f261" y="f287"/>
                </a:cxn>
                <a:cxn ang="f194">
                  <a:pos x="f288" y="f250"/>
                </a:cxn>
                <a:cxn ang="f194">
                  <a:pos x="f261" y="f289"/>
                </a:cxn>
                <a:cxn ang="f194">
                  <a:pos x="f290" y="f250"/>
                </a:cxn>
                <a:cxn ang="f194">
                  <a:pos x="f261" y="f287"/>
                </a:cxn>
                <a:cxn ang="f194">
                  <a:pos x="f255" y="f283"/>
                </a:cxn>
                <a:cxn ang="f194">
                  <a:pos x="f291" y="f267"/>
                </a:cxn>
                <a:cxn ang="f194">
                  <a:pos x="f255" y="f285"/>
                </a:cxn>
                <a:cxn ang="f194">
                  <a:pos x="f292" y="f267"/>
                </a:cxn>
                <a:cxn ang="f194">
                  <a:pos x="f255" y="f283"/>
                </a:cxn>
                <a:cxn ang="f194">
                  <a:pos x="f247" y="f287"/>
                </a:cxn>
                <a:cxn ang="f194">
                  <a:pos x="f293" y="f250"/>
                </a:cxn>
                <a:cxn ang="f194">
                  <a:pos x="f247" y="f289"/>
                </a:cxn>
                <a:cxn ang="f194">
                  <a:pos x="f294" y="f250"/>
                </a:cxn>
                <a:cxn ang="f194">
                  <a:pos x="f247" y="f287"/>
                </a:cxn>
              </a:cxnLst>
              <a:rect l="f243" t="f246" r="f244" b="f245"/>
              <a:pathLst>
                <a:path w="2048" h="970">
                  <a:moveTo>
                    <a:pt x="f8" y="f5"/>
                  </a:moveTo>
                  <a:cubicBezTo>
                    <a:pt x="f9" y="f5"/>
                    <a:pt x="f10" y="f11"/>
                    <a:pt x="f10" y="f12"/>
                  </a:cubicBezTo>
                  <a:cubicBezTo>
                    <a:pt x="f10" y="f13"/>
                    <a:pt x="f14" y="f15"/>
                    <a:pt x="f16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20" y="f21"/>
                    <a:pt x="f22" y="f23"/>
                    <a:pt x="f24" y="f23"/>
                  </a:cubicBezTo>
                  <a:cubicBezTo>
                    <a:pt x="f25" y="f23"/>
                    <a:pt x="f26" y="f27"/>
                    <a:pt x="f28" y="f29"/>
                  </a:cubicBezTo>
                  <a:cubicBezTo>
                    <a:pt x="f30" y="f17"/>
                    <a:pt x="f30" y="f17"/>
                    <a:pt x="f30" y="f17"/>
                  </a:cubicBezTo>
                  <a:cubicBezTo>
                    <a:pt x="f31" y="f15"/>
                    <a:pt x="f32" y="f13"/>
                    <a:pt x="f32" y="f12"/>
                  </a:cubicBezTo>
                  <a:cubicBezTo>
                    <a:pt x="f32" y="f11"/>
                    <a:pt x="f33" y="f5"/>
                    <a:pt x="f34" y="f5"/>
                  </a:cubicBezTo>
                  <a:cubicBezTo>
                    <a:pt x="f35" y="f5"/>
                    <a:pt x="f36" y="f11"/>
                    <a:pt x="f36" y="f12"/>
                  </a:cubicBezTo>
                  <a:cubicBezTo>
                    <a:pt x="f36" y="f13"/>
                    <a:pt x="f27" y="f15"/>
                    <a:pt x="f19" y="f17"/>
                  </a:cubicBezTo>
                  <a:cubicBezTo>
                    <a:pt x="f17" y="f19"/>
                    <a:pt x="f17" y="f19"/>
                    <a:pt x="f17" y="f19"/>
                  </a:cubicBezTo>
                  <a:cubicBezTo>
                    <a:pt x="f15" y="f21"/>
                    <a:pt x="f13" y="f23"/>
                    <a:pt x="f12" y="f23"/>
                  </a:cubicBezTo>
                  <a:cubicBezTo>
                    <a:pt x="f37" y="f23"/>
                    <a:pt x="f5" y="f35"/>
                    <a:pt x="f5" y="f34"/>
                  </a:cubicBezTo>
                  <a:cubicBezTo>
                    <a:pt x="f5" y="f33"/>
                    <a:pt x="f37" y="f7"/>
                    <a:pt x="f12" y="f7"/>
                  </a:cubicBezTo>
                  <a:cubicBezTo>
                    <a:pt x="f38" y="f7"/>
                    <a:pt x="f39" y="f33"/>
                    <a:pt x="f39" y="f34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5" y="f46"/>
                    <a:pt x="f45" y="f46"/>
                  </a:cubicBezTo>
                  <a:cubicBezTo>
                    <a:pt x="f47" y="f41"/>
                    <a:pt x="f40" y="f39"/>
                    <a:pt x="f34" y="f39"/>
                  </a:cubicBezTo>
                  <a:cubicBezTo>
                    <a:pt x="f48" y="f39"/>
                    <a:pt x="f49" y="f41"/>
                    <a:pt x="f50" y="f46"/>
                  </a:cubicBezTo>
                  <a:cubicBezTo>
                    <a:pt x="f51" y="f52"/>
                    <a:pt x="f51" y="f52"/>
                    <a:pt x="f51" y="f52"/>
                  </a:cubicBezTo>
                  <a:cubicBezTo>
                    <a:pt x="f53" y="f54"/>
                    <a:pt x="f55" y="f56"/>
                    <a:pt x="f55" y="f34"/>
                  </a:cubicBezTo>
                  <a:cubicBezTo>
                    <a:pt x="f55" y="f33"/>
                    <a:pt x="f57" y="f7"/>
                    <a:pt x="f24" y="f7"/>
                  </a:cubicBezTo>
                  <a:cubicBezTo>
                    <a:pt x="f58" y="f7"/>
                    <a:pt x="f59" y="f33"/>
                    <a:pt x="f59" y="f34"/>
                  </a:cubicBezTo>
                  <a:cubicBezTo>
                    <a:pt x="f59" y="f40"/>
                    <a:pt x="f60" y="f42"/>
                    <a:pt x="f61" y="f44"/>
                  </a:cubicBezTo>
                  <a:cubicBezTo>
                    <a:pt x="f62" y="f46"/>
                    <a:pt x="f62" y="f46"/>
                    <a:pt x="f62" y="f46"/>
                  </a:cubicBezTo>
                  <a:cubicBezTo>
                    <a:pt x="f63" y="f41"/>
                    <a:pt x="f64" y="f39"/>
                    <a:pt x="f8" y="f39"/>
                  </a:cubicBezTo>
                  <a:cubicBezTo>
                    <a:pt x="f65" y="f39"/>
                    <a:pt x="f6" y="f38"/>
                    <a:pt x="f6" y="f12"/>
                  </a:cubicBezTo>
                  <a:cubicBezTo>
                    <a:pt x="f6" y="f11"/>
                    <a:pt x="f65" y="f5"/>
                    <a:pt x="f8" y="f5"/>
                  </a:cubicBezTo>
                  <a:close/>
                  <a:moveTo>
                    <a:pt x="f12" y="f66"/>
                  </a:moveTo>
                  <a:cubicBezTo>
                    <a:pt x="f67" y="f66"/>
                    <a:pt x="f68" y="f69"/>
                    <a:pt x="f68" y="f34"/>
                  </a:cubicBezTo>
                  <a:cubicBezTo>
                    <a:pt x="f68" y="f70"/>
                    <a:pt x="f67" y="f71"/>
                    <a:pt x="f12" y="f71"/>
                  </a:cubicBezTo>
                  <a:cubicBezTo>
                    <a:pt x="f72" y="f71"/>
                    <a:pt x="f73" y="f70"/>
                    <a:pt x="f73" y="f34"/>
                  </a:cubicBezTo>
                  <a:cubicBezTo>
                    <a:pt x="f73" y="f69"/>
                    <a:pt x="f72" y="f66"/>
                    <a:pt x="f12" y="f66"/>
                  </a:cubicBezTo>
                  <a:close/>
                  <a:moveTo>
                    <a:pt x="f34" y="f73"/>
                  </a:moveTo>
                  <a:cubicBezTo>
                    <a:pt x="f74" y="f73"/>
                    <a:pt x="f75" y="f72"/>
                    <a:pt x="f75" y="f12"/>
                  </a:cubicBezTo>
                  <a:cubicBezTo>
                    <a:pt x="f75" y="f67"/>
                    <a:pt x="f74" y="f68"/>
                    <a:pt x="f34" y="f68"/>
                  </a:cubicBezTo>
                  <a:cubicBezTo>
                    <a:pt x="f69" y="f68"/>
                    <a:pt x="f76" y="f67"/>
                    <a:pt x="f76" y="f12"/>
                  </a:cubicBezTo>
                  <a:cubicBezTo>
                    <a:pt x="f76" y="f72"/>
                    <a:pt x="f69" y="f73"/>
                    <a:pt x="f34" y="f73"/>
                  </a:cubicBezTo>
                  <a:close/>
                  <a:moveTo>
                    <a:pt x="f24" y="f66"/>
                  </a:moveTo>
                  <a:cubicBezTo>
                    <a:pt x="f77" y="f66"/>
                    <a:pt x="f78" y="f69"/>
                    <a:pt x="f78" y="f34"/>
                  </a:cubicBezTo>
                  <a:cubicBezTo>
                    <a:pt x="f78" y="f70"/>
                    <a:pt x="f77" y="f71"/>
                    <a:pt x="f24" y="f71"/>
                  </a:cubicBezTo>
                  <a:cubicBezTo>
                    <a:pt x="f79" y="f71"/>
                    <a:pt x="f80" y="f70"/>
                    <a:pt x="f80" y="f34"/>
                  </a:cubicBezTo>
                  <a:cubicBezTo>
                    <a:pt x="f80" y="f69"/>
                    <a:pt x="f79" y="f66"/>
                    <a:pt x="f24" y="f66"/>
                  </a:cubicBezTo>
                  <a:close/>
                  <a:moveTo>
                    <a:pt x="f8" y="f73"/>
                  </a:moveTo>
                  <a:cubicBezTo>
                    <a:pt x="f81" y="f73"/>
                    <a:pt x="f82" y="f72"/>
                    <a:pt x="f82" y="f12"/>
                  </a:cubicBezTo>
                  <a:cubicBezTo>
                    <a:pt x="f82" y="f67"/>
                    <a:pt x="f81" y="f68"/>
                    <a:pt x="f8" y="f68"/>
                  </a:cubicBezTo>
                  <a:cubicBezTo>
                    <a:pt x="f83" y="f68"/>
                    <a:pt x="f84" y="f67"/>
                    <a:pt x="f84" y="f12"/>
                  </a:cubicBezTo>
                  <a:cubicBezTo>
                    <a:pt x="f84" y="f72"/>
                    <a:pt x="f83" y="f73"/>
                    <a:pt x="f8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C483D83-6087-C07E-5173-6C1F59D73F30}"/>
                </a:ext>
              </a:extLst>
            </p:cNvPr>
            <p:cNvSpPr/>
            <p:nvPr/>
          </p:nvSpPr>
          <p:spPr>
            <a:xfrm>
              <a:off x="8989429" y="3729453"/>
              <a:ext cx="38304" cy="379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0"/>
                <a:gd name="f7" fmla="val 186"/>
                <a:gd name="f8" fmla="val 172"/>
                <a:gd name="f9" fmla="val 18"/>
                <a:gd name="f10" fmla="val 155"/>
                <a:gd name="f11" fmla="val 126"/>
                <a:gd name="f12" fmla="val 109"/>
                <a:gd name="f13" fmla="val 17"/>
                <a:gd name="f14" fmla="val 127"/>
                <a:gd name="f15" fmla="val 173"/>
                <a:gd name="f16" fmla="val 26"/>
                <a:gd name="f17" fmla="val 182"/>
                <a:gd name="f18" fmla="val 37"/>
                <a:gd name="f19" fmla="val 49"/>
                <a:gd name="f20" fmla="val 60"/>
                <a:gd name="f21" fmla="val 72"/>
                <a:gd name="f22" fmla="val 81"/>
                <a:gd name="f23" fmla="val 64"/>
                <a:gd name="f24" fmla="val 35"/>
                <a:gd name="f25" fmla="+- 0 0 -90"/>
                <a:gd name="f26" fmla="*/ f3 1 190"/>
                <a:gd name="f27" fmla="*/ f4 1 186"/>
                <a:gd name="f28" fmla="+- f7 0 f5"/>
                <a:gd name="f29" fmla="+- f6 0 f5"/>
                <a:gd name="f30" fmla="*/ f25 f0 1"/>
                <a:gd name="f31" fmla="*/ f29 1 190"/>
                <a:gd name="f32" fmla="*/ f28 1 186"/>
                <a:gd name="f33" fmla="*/ 172 f29 1"/>
                <a:gd name="f34" fmla="*/ 18 f28 1"/>
                <a:gd name="f35" fmla="*/ 109 f29 1"/>
                <a:gd name="f36" fmla="*/ 17 f29 1"/>
                <a:gd name="f37" fmla="*/ 109 f28 1"/>
                <a:gd name="f38" fmla="*/ 173 f28 1"/>
                <a:gd name="f39" fmla="*/ 49 f29 1"/>
                <a:gd name="f40" fmla="*/ 186 f28 1"/>
                <a:gd name="f41" fmla="*/ 81 f29 1"/>
                <a:gd name="f42" fmla="*/ 81 f28 1"/>
                <a:gd name="f43" fmla="*/ f30 1 f2"/>
                <a:gd name="f44" fmla="*/ f33 1 190"/>
                <a:gd name="f45" fmla="*/ f34 1 186"/>
                <a:gd name="f46" fmla="*/ f35 1 190"/>
                <a:gd name="f47" fmla="*/ f36 1 190"/>
                <a:gd name="f48" fmla="*/ f37 1 186"/>
                <a:gd name="f49" fmla="*/ f38 1 186"/>
                <a:gd name="f50" fmla="*/ f39 1 190"/>
                <a:gd name="f51" fmla="*/ f40 1 186"/>
                <a:gd name="f52" fmla="*/ f41 1 190"/>
                <a:gd name="f53" fmla="*/ f42 1 186"/>
                <a:gd name="f54" fmla="*/ 0 1 f31"/>
                <a:gd name="f55" fmla="*/ f6 1 f31"/>
                <a:gd name="f56" fmla="*/ 0 1 f32"/>
                <a:gd name="f57" fmla="*/ f7 1 f32"/>
                <a:gd name="f58" fmla="+- f43 0 f1"/>
                <a:gd name="f59" fmla="*/ f44 1 f31"/>
                <a:gd name="f60" fmla="*/ f45 1 f32"/>
                <a:gd name="f61" fmla="*/ f46 1 f31"/>
                <a:gd name="f62" fmla="*/ f47 1 f31"/>
                <a:gd name="f63" fmla="*/ f48 1 f32"/>
                <a:gd name="f64" fmla="*/ f49 1 f32"/>
                <a:gd name="f65" fmla="*/ f50 1 f31"/>
                <a:gd name="f66" fmla="*/ f51 1 f32"/>
                <a:gd name="f67" fmla="*/ f52 1 f31"/>
                <a:gd name="f68" fmla="*/ f53 1 f32"/>
                <a:gd name="f69" fmla="*/ f54 f26 1"/>
                <a:gd name="f70" fmla="*/ f55 f26 1"/>
                <a:gd name="f71" fmla="*/ f57 f27 1"/>
                <a:gd name="f72" fmla="*/ f56 f27 1"/>
                <a:gd name="f73" fmla="*/ f59 f26 1"/>
                <a:gd name="f74" fmla="*/ f60 f27 1"/>
                <a:gd name="f75" fmla="*/ f61 f26 1"/>
                <a:gd name="f76" fmla="*/ f62 f26 1"/>
                <a:gd name="f77" fmla="*/ f63 f27 1"/>
                <a:gd name="f78" fmla="*/ f64 f27 1"/>
                <a:gd name="f79" fmla="*/ f65 f26 1"/>
                <a:gd name="f80" fmla="*/ f66 f27 1"/>
                <a:gd name="f81" fmla="*/ f67 f26 1"/>
                <a:gd name="f82" fmla="*/ f68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8">
                  <a:pos x="f73" y="f74"/>
                </a:cxn>
                <a:cxn ang="f58">
                  <a:pos x="f75" y="f74"/>
                </a:cxn>
                <a:cxn ang="f58">
                  <a:pos x="f76" y="f77"/>
                </a:cxn>
                <a:cxn ang="f58">
                  <a:pos x="f76" y="f78"/>
                </a:cxn>
                <a:cxn ang="f58">
                  <a:pos x="f79" y="f80"/>
                </a:cxn>
                <a:cxn ang="f58">
                  <a:pos x="f81" y="f78"/>
                </a:cxn>
                <a:cxn ang="f58">
                  <a:pos x="f73" y="f82"/>
                </a:cxn>
                <a:cxn ang="f58">
                  <a:pos x="f73" y="f74"/>
                </a:cxn>
              </a:cxnLst>
              <a:rect l="f69" t="f72" r="f70" b="f71"/>
              <a:pathLst>
                <a:path w="190" h="186">
                  <a:moveTo>
                    <a:pt x="f8" y="f9"/>
                  </a:moveTo>
                  <a:cubicBezTo>
                    <a:pt x="f10" y="f5"/>
                    <a:pt x="f11" y="f5"/>
                    <a:pt x="f12" y="f9"/>
                  </a:cubicBezTo>
                  <a:cubicBezTo>
                    <a:pt x="f13" y="f12"/>
                    <a:pt x="f13" y="f12"/>
                    <a:pt x="f13" y="f12"/>
                  </a:cubicBezTo>
                  <a:cubicBezTo>
                    <a:pt x="f5" y="f14"/>
                    <a:pt x="f5" y="f10"/>
                    <a:pt x="f13" y="f15"/>
                  </a:cubicBezTo>
                  <a:cubicBezTo>
                    <a:pt x="f16" y="f17"/>
                    <a:pt x="f18" y="f7"/>
                    <a:pt x="f19" y="f7"/>
                  </a:cubicBezTo>
                  <a:cubicBezTo>
                    <a:pt x="f20" y="f7"/>
                    <a:pt x="f21" y="f17"/>
                    <a:pt x="f22" y="f15"/>
                  </a:cubicBezTo>
                  <a:cubicBezTo>
                    <a:pt x="f8" y="f22"/>
                    <a:pt x="f8" y="f22"/>
                    <a:pt x="f8" y="f22"/>
                  </a:cubicBezTo>
                  <a:cubicBezTo>
                    <a:pt x="f6" y="f23"/>
                    <a:pt x="f6" y="f24"/>
                    <a:pt x="f8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B779369-315D-9D9B-7A51-9968400074AE}"/>
                </a:ext>
              </a:extLst>
            </p:cNvPr>
            <p:cNvSpPr/>
            <p:nvPr/>
          </p:nvSpPr>
          <p:spPr>
            <a:xfrm>
              <a:off x="9148873" y="3671123"/>
              <a:ext cx="38651" cy="379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0"/>
                <a:gd name="f7" fmla="val 186"/>
                <a:gd name="f8" fmla="val 173"/>
                <a:gd name="f9" fmla="val 18"/>
                <a:gd name="f10" fmla="val 155"/>
                <a:gd name="f11" fmla="val 127"/>
                <a:gd name="f12" fmla="val 109"/>
                <a:gd name="f13" fmla="val 27"/>
                <a:gd name="f14" fmla="val 182"/>
                <a:gd name="f15" fmla="val 38"/>
                <a:gd name="f16" fmla="val 50"/>
                <a:gd name="f17" fmla="val 61"/>
                <a:gd name="f18" fmla="val 73"/>
                <a:gd name="f19" fmla="val 181"/>
                <a:gd name="f20" fmla="val 81"/>
                <a:gd name="f21" fmla="val 64"/>
                <a:gd name="f22" fmla="val 35"/>
                <a:gd name="f23" fmla="+- 0 0 -90"/>
                <a:gd name="f24" fmla="*/ f3 1 190"/>
                <a:gd name="f25" fmla="*/ f4 1 186"/>
                <a:gd name="f26" fmla="+- f7 0 f5"/>
                <a:gd name="f27" fmla="+- f6 0 f5"/>
                <a:gd name="f28" fmla="*/ f23 f0 1"/>
                <a:gd name="f29" fmla="*/ f27 1 190"/>
                <a:gd name="f30" fmla="*/ f26 1 186"/>
                <a:gd name="f31" fmla="*/ 173 f27 1"/>
                <a:gd name="f32" fmla="*/ 18 f26 1"/>
                <a:gd name="f33" fmla="*/ 109 f27 1"/>
                <a:gd name="f34" fmla="*/ 18 f27 1"/>
                <a:gd name="f35" fmla="*/ 109 f26 1"/>
                <a:gd name="f36" fmla="*/ 173 f26 1"/>
                <a:gd name="f37" fmla="*/ 50 f27 1"/>
                <a:gd name="f38" fmla="*/ 186 f26 1"/>
                <a:gd name="f39" fmla="*/ 81 f27 1"/>
                <a:gd name="f40" fmla="*/ 81 f26 1"/>
                <a:gd name="f41" fmla="*/ f28 1 f2"/>
                <a:gd name="f42" fmla="*/ f31 1 190"/>
                <a:gd name="f43" fmla="*/ f32 1 186"/>
                <a:gd name="f44" fmla="*/ f33 1 190"/>
                <a:gd name="f45" fmla="*/ f34 1 190"/>
                <a:gd name="f46" fmla="*/ f35 1 186"/>
                <a:gd name="f47" fmla="*/ f36 1 186"/>
                <a:gd name="f48" fmla="*/ f37 1 190"/>
                <a:gd name="f49" fmla="*/ f38 1 186"/>
                <a:gd name="f50" fmla="*/ f39 1 190"/>
                <a:gd name="f51" fmla="*/ f40 1 186"/>
                <a:gd name="f52" fmla="*/ 0 1 f29"/>
                <a:gd name="f53" fmla="*/ f6 1 f29"/>
                <a:gd name="f54" fmla="*/ 0 1 f30"/>
                <a:gd name="f55" fmla="*/ f7 1 f30"/>
                <a:gd name="f56" fmla="+- f41 0 f1"/>
                <a:gd name="f57" fmla="*/ f42 1 f29"/>
                <a:gd name="f58" fmla="*/ f43 1 f30"/>
                <a:gd name="f59" fmla="*/ f44 1 f29"/>
                <a:gd name="f60" fmla="*/ f45 1 f29"/>
                <a:gd name="f61" fmla="*/ f46 1 f30"/>
                <a:gd name="f62" fmla="*/ f47 1 f30"/>
                <a:gd name="f63" fmla="*/ f48 1 f29"/>
                <a:gd name="f64" fmla="*/ f49 1 f30"/>
                <a:gd name="f65" fmla="*/ f50 1 f29"/>
                <a:gd name="f66" fmla="*/ f51 1 f30"/>
                <a:gd name="f67" fmla="*/ f52 f24 1"/>
                <a:gd name="f68" fmla="*/ f53 f24 1"/>
                <a:gd name="f69" fmla="*/ f55 f25 1"/>
                <a:gd name="f70" fmla="*/ f54 f25 1"/>
                <a:gd name="f71" fmla="*/ f57 f24 1"/>
                <a:gd name="f72" fmla="*/ f58 f25 1"/>
                <a:gd name="f73" fmla="*/ f59 f24 1"/>
                <a:gd name="f74" fmla="*/ f60 f24 1"/>
                <a:gd name="f75" fmla="*/ f61 f25 1"/>
                <a:gd name="f76" fmla="*/ f62 f25 1"/>
                <a:gd name="f77" fmla="*/ f63 f24 1"/>
                <a:gd name="f78" fmla="*/ f64 f25 1"/>
                <a:gd name="f79" fmla="*/ f65 f24 1"/>
                <a:gd name="f80" fmla="*/ f66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6">
                  <a:pos x="f71" y="f72"/>
                </a:cxn>
                <a:cxn ang="f56">
                  <a:pos x="f73" y="f72"/>
                </a:cxn>
                <a:cxn ang="f56">
                  <a:pos x="f74" y="f75"/>
                </a:cxn>
                <a:cxn ang="f56">
                  <a:pos x="f74" y="f76"/>
                </a:cxn>
                <a:cxn ang="f56">
                  <a:pos x="f77" y="f78"/>
                </a:cxn>
                <a:cxn ang="f56">
                  <a:pos x="f79" y="f76"/>
                </a:cxn>
                <a:cxn ang="f56">
                  <a:pos x="f71" y="f80"/>
                </a:cxn>
                <a:cxn ang="f56">
                  <a:pos x="f71" y="f72"/>
                </a:cxn>
              </a:cxnLst>
              <a:rect l="f67" t="f70" r="f68" b="f69"/>
              <a:pathLst>
                <a:path w="190" h="186">
                  <a:moveTo>
                    <a:pt x="f8" y="f9"/>
                  </a:moveTo>
                  <a:cubicBezTo>
                    <a:pt x="f10" y="f5"/>
                    <a:pt x="f11" y="f5"/>
                    <a:pt x="f12" y="f9"/>
                  </a:cubicBezTo>
                  <a:cubicBezTo>
                    <a:pt x="f9" y="f12"/>
                    <a:pt x="f9" y="f12"/>
                    <a:pt x="f9" y="f12"/>
                  </a:cubicBezTo>
                  <a:cubicBezTo>
                    <a:pt x="f5" y="f11"/>
                    <a:pt x="f5" y="f10"/>
                    <a:pt x="f9" y="f8"/>
                  </a:cubicBezTo>
                  <a:cubicBezTo>
                    <a:pt x="f13" y="f14"/>
                    <a:pt x="f15" y="f7"/>
                    <a:pt x="f16" y="f7"/>
                  </a:cubicBezTo>
                  <a:cubicBezTo>
                    <a:pt x="f17" y="f7"/>
                    <a:pt x="f18" y="f19"/>
                    <a:pt x="f20" y="f8"/>
                  </a:cubicBezTo>
                  <a:cubicBezTo>
                    <a:pt x="f8" y="f20"/>
                    <a:pt x="f8" y="f20"/>
                    <a:pt x="f8" y="f20"/>
                  </a:cubicBezTo>
                  <a:cubicBezTo>
                    <a:pt x="f6" y="f21"/>
                    <a:pt x="f6" y="f22"/>
                    <a:pt x="f8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C99DE7-86DD-4D86-CBF2-D4E458EB5AF4}"/>
              </a:ext>
            </a:extLst>
          </p:cNvPr>
          <p:cNvGrpSpPr/>
          <p:nvPr/>
        </p:nvGrpSpPr>
        <p:grpSpPr>
          <a:xfrm>
            <a:off x="4724400" y="1003002"/>
            <a:ext cx="15357462" cy="9448445"/>
            <a:chOff x="3942897" y="1047532"/>
            <a:chExt cx="15357462" cy="9448445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26CF5ED-41B4-03A4-DEF4-9A175E9E8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2897" y="1047532"/>
              <a:ext cx="15357462" cy="944844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FD18AFF8-41AC-1C0E-765D-5A9D107C1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76361" y="2265279"/>
              <a:ext cx="9628755" cy="6111273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ctr" anchorCtr="1" compatLnSpc="1">
              <a:noAutofit/>
            </a:bodyPr>
            <a:lstStyle/>
            <a:p>
              <a:pPr algn="ctr"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FFFFFF"/>
                </a:solidFill>
                <a:latin typeface="Aptos"/>
              </a:endParaRPr>
            </a:p>
          </p:txBody>
        </p:sp>
        <p:pic>
          <p:nvPicPr>
            <p:cNvPr id="13" name="Picture 2" descr="MySQL logo and symbol, meaning, history, PNG">
              <a:extLst>
                <a:ext uri="{FF2B5EF4-FFF2-40B4-BE49-F238E27FC236}">
                  <a16:creationId xmlns:a16="http://schemas.microsoft.com/office/drawing/2014/main" id="{6E50F125-3D6B-E193-F13E-2CACD2316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854360" y="2344970"/>
              <a:ext cx="1550744" cy="96950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E8A01F-5EC0-748D-4C5E-2FB262E9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644" t="27037" r="29353" b="32963"/>
            <a:stretch>
              <a:fillRect/>
            </a:stretch>
          </p:blipFill>
          <p:spPr>
            <a:xfrm>
              <a:off x="7415043" y="3669825"/>
              <a:ext cx="8413170" cy="411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734916" y="3369728"/>
            <a:ext cx="8626454" cy="342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2"/>
              </a:lnSpc>
            </a:pPr>
            <a:r>
              <a:rPr lang="en-US" sz="1203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Requests</a:t>
            </a:r>
          </a:p>
        </p:txBody>
      </p:sp>
      <p:sp>
        <p:nvSpPr>
          <p:cNvPr id="4" name="Freeform 4"/>
          <p:cNvSpPr/>
          <p:nvPr/>
        </p:nvSpPr>
        <p:spPr>
          <a:xfrm>
            <a:off x="10361369" y="1810742"/>
            <a:ext cx="6507967" cy="6665516"/>
          </a:xfrm>
          <a:custGeom>
            <a:avLst/>
            <a:gdLst/>
            <a:ahLst/>
            <a:cxnLst/>
            <a:rect l="l" t="t" r="r" b="b"/>
            <a:pathLst>
              <a:path w="6507967" h="6665516">
                <a:moveTo>
                  <a:pt x="0" y="0"/>
                </a:moveTo>
                <a:lnTo>
                  <a:pt x="6507967" y="0"/>
                </a:lnTo>
                <a:lnTo>
                  <a:pt x="6507967" y="6665516"/>
                </a:lnTo>
                <a:lnTo>
                  <a:pt x="0" y="666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1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1006" y="3383926"/>
            <a:ext cx="6611408" cy="287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 a list of products with a base price greater than 500 and that are featured in promo type of “BOGOF”.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3DAFF-BC19-A61C-F0E6-09B917A4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1998511"/>
            <a:ext cx="5868219" cy="2391109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65D3C71-9665-19AF-B808-AFEE7B7BB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263536"/>
              </p:ext>
            </p:extLst>
          </p:nvPr>
        </p:nvGraphicFramePr>
        <p:xfrm>
          <a:off x="8877744" y="4852264"/>
          <a:ext cx="8203904" cy="4972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D7E8D03-6832-BAC7-8C16-C54C029F9041}"/>
              </a:ext>
            </a:extLst>
          </p:cNvPr>
          <p:cNvSpPr txBox="1"/>
          <p:nvPr/>
        </p:nvSpPr>
        <p:spPr>
          <a:xfrm>
            <a:off x="1609235" y="7109710"/>
            <a:ext cx="751299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P14 – Atliq Waterproof Immersion Rod- Home Appliance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4714A-BB2C-97FE-A187-8D7746ACB14C}"/>
              </a:ext>
            </a:extLst>
          </p:cNvPr>
          <p:cNvSpPr txBox="1"/>
          <p:nvPr/>
        </p:nvSpPr>
        <p:spPr>
          <a:xfrm>
            <a:off x="1609235" y="8066421"/>
            <a:ext cx="751299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P08 – Atliq Double Bedsheet Set - Home Care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2C0A-4D63-F60A-390E-66DE379D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8D00FE-83BA-2E26-D37F-F14EC804C3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72CC22-091C-98A3-6005-1BE8465CB361}"/>
              </a:ext>
            </a:extLst>
          </p:cNvPr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2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19B6D7-F1FC-9F5A-7714-CE0B11A08573}"/>
              </a:ext>
            </a:extLst>
          </p:cNvPr>
          <p:cNvSpPr txBox="1"/>
          <p:nvPr/>
        </p:nvSpPr>
        <p:spPr>
          <a:xfrm>
            <a:off x="1631006" y="3383926"/>
            <a:ext cx="6611408" cy="213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provides an overview of the number of stores in each city.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3DF95-212B-A401-7A80-692BDC95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3" t="18250" r="37083" b="61852"/>
          <a:stretch>
            <a:fillRect/>
          </a:stretch>
        </p:blipFill>
        <p:spPr>
          <a:xfrm>
            <a:off x="1631006" y="6302028"/>
            <a:ext cx="7010400" cy="204694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C7063ED-D1DA-28AA-4A8C-C7CFA6714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2828"/>
              </p:ext>
            </p:extLst>
          </p:nvPr>
        </p:nvGraphicFramePr>
        <p:xfrm>
          <a:off x="9144000" y="952500"/>
          <a:ext cx="8991600" cy="880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808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CBDB-AC0A-B280-1CFE-2630B885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BC6216-4D79-85B3-5F08-18F0CCEA8C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99591E-8A29-9D51-6DD8-71CDBFAB3389}"/>
              </a:ext>
            </a:extLst>
          </p:cNvPr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3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641D3FF-289B-881B-6323-F6D94B11C015}"/>
              </a:ext>
            </a:extLst>
          </p:cNvPr>
          <p:cNvSpPr txBox="1"/>
          <p:nvPr/>
        </p:nvSpPr>
        <p:spPr>
          <a:xfrm>
            <a:off x="1631006" y="3383926"/>
            <a:ext cx="9189394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displays the total revenue generated before and after the campaigns?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90813-E3EE-CE05-F97D-A1F608266270}"/>
              </a:ext>
            </a:extLst>
          </p:cNvPr>
          <p:cNvGrpSpPr/>
          <p:nvPr/>
        </p:nvGrpSpPr>
        <p:grpSpPr>
          <a:xfrm>
            <a:off x="11762014" y="1605751"/>
            <a:ext cx="5508171" cy="7821750"/>
            <a:chOff x="11429011" y="2185796"/>
            <a:chExt cx="5508171" cy="7821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8EAEC-F5BA-2BEF-611E-E03436A7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167" t="18250" r="56250" b="51481"/>
            <a:stretch>
              <a:fillRect/>
            </a:stretch>
          </p:blipFill>
          <p:spPr>
            <a:xfrm>
              <a:off x="11450782" y="5237561"/>
              <a:ext cx="5486400" cy="4769985"/>
            </a:xfrm>
            <a:prstGeom prst="rect">
              <a:avLst/>
            </a:prstGeom>
          </p:spPr>
        </p:pic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50757BA4-4138-CECF-9D52-8AAAE820E75D}"/>
                </a:ext>
              </a:extLst>
            </p:cNvPr>
            <p:cNvSpPr txBox="1"/>
            <p:nvPr/>
          </p:nvSpPr>
          <p:spPr>
            <a:xfrm>
              <a:off x="11679382" y="4110576"/>
              <a:ext cx="5029200" cy="919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After Promo - Combination of CTE’s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DE55AD-E4D4-8D7D-CAD6-6C9D5288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166" t="18250" r="26667" b="64815"/>
            <a:stretch>
              <a:fillRect/>
            </a:stretch>
          </p:blipFill>
          <p:spPr>
            <a:xfrm>
              <a:off x="11429011" y="3325769"/>
              <a:ext cx="5486400" cy="1063001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EBE41AC7-B9C4-D4D4-2BEE-6DFB6DB44FCE}"/>
                </a:ext>
              </a:extLst>
            </p:cNvPr>
            <p:cNvSpPr txBox="1"/>
            <p:nvPr/>
          </p:nvSpPr>
          <p:spPr>
            <a:xfrm>
              <a:off x="11626804" y="2185796"/>
              <a:ext cx="5029200" cy="919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Before Promo</a:t>
              </a: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7736BF4-54E1-B1B8-B8B3-0AACC6460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085725"/>
              </p:ext>
            </p:extLst>
          </p:nvPr>
        </p:nvGraphicFramePr>
        <p:xfrm>
          <a:off x="1012372" y="5911834"/>
          <a:ext cx="9829798" cy="3787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5935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6105-DA02-BAF6-3784-E4C47A8BF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FA004-2AAC-83A0-1110-2A9251C101F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5ACBA34-0043-6143-6BA8-6CFD7FE4A0C5}"/>
              </a:ext>
            </a:extLst>
          </p:cNvPr>
          <p:cNvSpPr txBox="1"/>
          <p:nvPr/>
        </p:nvSpPr>
        <p:spPr>
          <a:xfrm>
            <a:off x="1631006" y="110490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4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569BA4-19D9-DC0D-ADDE-DD9C5C72AA30}"/>
              </a:ext>
            </a:extLst>
          </p:cNvPr>
          <p:cNvSpPr txBox="1"/>
          <p:nvPr/>
        </p:nvSpPr>
        <p:spPr>
          <a:xfrm>
            <a:off x="1631006" y="2476500"/>
            <a:ext cx="9189394" cy="287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calculates the Incremental sold quantity (%) for each category during Diwali campaign and provide rankings based on their ISU%.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134569A-5B82-BE8F-FFB8-DF65451B9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641786"/>
              </p:ext>
            </p:extLst>
          </p:nvPr>
        </p:nvGraphicFramePr>
        <p:xfrm>
          <a:off x="1631006" y="5905500"/>
          <a:ext cx="8610600" cy="419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1D34F45-5C26-08A9-D38C-0994C211AA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3" t="26700" r="36666" b="52222"/>
          <a:stretch>
            <a:fillRect/>
          </a:stretch>
        </p:blipFill>
        <p:spPr>
          <a:xfrm>
            <a:off x="10324172" y="7313489"/>
            <a:ext cx="7480336" cy="2168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7C303E-4E3F-5CA6-4DDC-72B739C1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00" t="18148" r="27223" b="53183"/>
          <a:stretch>
            <a:fillRect/>
          </a:stretch>
        </p:blipFill>
        <p:spPr>
          <a:xfrm>
            <a:off x="10313286" y="4550866"/>
            <a:ext cx="7480337" cy="2399286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DDE9B7F3-07AA-9992-6D52-1C5FF057F2A7}"/>
              </a:ext>
            </a:extLst>
          </p:cNvPr>
          <p:cNvSpPr txBox="1"/>
          <p:nvPr/>
        </p:nvSpPr>
        <p:spPr>
          <a:xfrm>
            <a:off x="10241606" y="974552"/>
            <a:ext cx="7610654" cy="30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1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Ranks</a:t>
            </a:r>
          </a:p>
        </p:txBody>
      </p:sp>
    </p:spTree>
    <p:extLst>
      <p:ext uri="{BB962C8B-B14F-4D97-AF65-F5344CB8AC3E}">
        <p14:creationId xmlns:p14="http://schemas.microsoft.com/office/powerpoint/2010/main" val="276736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405</Words>
  <Application>Microsoft Office PowerPoint</Application>
  <PresentationFormat>Custom</PresentationFormat>
  <Paragraphs>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 Narrow</vt:lpstr>
      <vt:lpstr>Arial</vt:lpstr>
      <vt:lpstr>Segoe UI Light</vt:lpstr>
      <vt:lpstr>Montserrat Bold</vt:lpstr>
      <vt:lpstr>Calibri</vt:lpstr>
      <vt:lpstr>Montserrat</vt:lpstr>
      <vt:lpstr>Century Gothic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Illustration Sales Report Business Presentation</dc:title>
  <dc:creator>Vigneshwaran G</dc:creator>
  <cp:lastModifiedBy>Vigneshwaran G</cp:lastModifiedBy>
  <cp:revision>7</cp:revision>
  <dcterms:created xsi:type="dcterms:W3CDTF">2006-08-16T00:00:00Z</dcterms:created>
  <dcterms:modified xsi:type="dcterms:W3CDTF">2025-06-24T15:26:06Z</dcterms:modified>
  <dc:identifier>DAGrNZCVv_s</dc:identifier>
</cp:coreProperties>
</file>